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61" r:id="rId2"/>
    <p:sldId id="289" r:id="rId3"/>
    <p:sldId id="256" r:id="rId4"/>
    <p:sldId id="258" r:id="rId5"/>
    <p:sldId id="259" r:id="rId6"/>
    <p:sldId id="263" r:id="rId7"/>
    <p:sldId id="264" r:id="rId8"/>
    <p:sldId id="265" r:id="rId9"/>
    <p:sldId id="266" r:id="rId10"/>
    <p:sldId id="278" r:id="rId11"/>
    <p:sldId id="267" r:id="rId12"/>
    <p:sldId id="268" r:id="rId13"/>
    <p:sldId id="269" r:id="rId14"/>
    <p:sldId id="270" r:id="rId15"/>
    <p:sldId id="271" r:id="rId16"/>
    <p:sldId id="277" r:id="rId17"/>
    <p:sldId id="276" r:id="rId18"/>
    <p:sldId id="321" r:id="rId19"/>
    <p:sldId id="273" r:id="rId20"/>
    <p:sldId id="274" r:id="rId21"/>
    <p:sldId id="275" r:id="rId22"/>
    <p:sldId id="295" r:id="rId23"/>
    <p:sldId id="296" r:id="rId24"/>
    <p:sldId id="294" r:id="rId25"/>
    <p:sldId id="290" r:id="rId26"/>
    <p:sldId id="284" r:id="rId27"/>
    <p:sldId id="291" r:id="rId28"/>
    <p:sldId id="338" r:id="rId29"/>
    <p:sldId id="339" r:id="rId30"/>
    <p:sldId id="283" r:id="rId31"/>
    <p:sldId id="282" r:id="rId32"/>
    <p:sldId id="285" r:id="rId33"/>
    <p:sldId id="297" r:id="rId34"/>
    <p:sldId id="280" r:id="rId35"/>
    <p:sldId id="292" r:id="rId36"/>
    <p:sldId id="340" r:id="rId37"/>
    <p:sldId id="288" r:id="rId3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8" autoAdjust="0"/>
    <p:restoredTop sz="94660"/>
  </p:normalViewPr>
  <p:slideViewPr>
    <p:cSldViewPr>
      <p:cViewPr varScale="1">
        <p:scale>
          <a:sx n="101" d="100"/>
          <a:sy n="101" d="100"/>
        </p:scale>
        <p:origin x="-954" y="-84"/>
      </p:cViewPr>
      <p:guideLst>
        <p:guide orient="horz" pos="18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120" y="1143000"/>
            <a:ext cx="493776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09558" y="567064"/>
            <a:ext cx="45720" cy="30480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矩形 39"/>
          <p:cNvSpPr/>
          <p:nvPr/>
        </p:nvSpPr>
        <p:spPr>
          <a:xfrm>
            <a:off x="269073" y="567064"/>
            <a:ext cx="27432" cy="30480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矩形 40"/>
          <p:cNvSpPr/>
          <p:nvPr/>
        </p:nvSpPr>
        <p:spPr>
          <a:xfrm>
            <a:off x="250020" y="567064"/>
            <a:ext cx="9144" cy="30480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矩形 41"/>
          <p:cNvSpPr/>
          <p:nvPr/>
        </p:nvSpPr>
        <p:spPr>
          <a:xfrm>
            <a:off x="221768" y="567064"/>
            <a:ext cx="9144" cy="30480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 bwMode="auto">
          <a:xfrm>
            <a:off x="4828952" y="894907"/>
            <a:ext cx="4322136" cy="4826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任意多边形 14"/>
          <p:cNvSpPr/>
          <p:nvPr/>
        </p:nvSpPr>
        <p:spPr bwMode="auto">
          <a:xfrm>
            <a:off x="373966" y="0"/>
            <a:ext cx="5514536" cy="551277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任意多边形 12"/>
          <p:cNvSpPr/>
          <p:nvPr/>
        </p:nvSpPr>
        <p:spPr bwMode="auto">
          <a:xfrm rot="5236414">
            <a:off x="4805028" y="1137273"/>
            <a:ext cx="34290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任意多边形 15"/>
          <p:cNvSpPr/>
          <p:nvPr/>
        </p:nvSpPr>
        <p:spPr bwMode="auto">
          <a:xfrm>
            <a:off x="5943600" y="0"/>
            <a:ext cx="2743200" cy="3556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任意多边形 16"/>
          <p:cNvSpPr/>
          <p:nvPr/>
        </p:nvSpPr>
        <p:spPr bwMode="auto">
          <a:xfrm>
            <a:off x="5943600" y="3556000"/>
            <a:ext cx="3200400" cy="9525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任意多边形 17"/>
          <p:cNvSpPr/>
          <p:nvPr/>
        </p:nvSpPr>
        <p:spPr bwMode="auto">
          <a:xfrm>
            <a:off x="5943600" y="0"/>
            <a:ext cx="1371600" cy="3556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任意多边形 18"/>
          <p:cNvSpPr/>
          <p:nvPr/>
        </p:nvSpPr>
        <p:spPr bwMode="auto">
          <a:xfrm>
            <a:off x="5948364" y="3538803"/>
            <a:ext cx="2090737" cy="217619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任意多边形 19"/>
          <p:cNvSpPr/>
          <p:nvPr/>
        </p:nvSpPr>
        <p:spPr bwMode="auto">
          <a:xfrm>
            <a:off x="5943600" y="3556000"/>
            <a:ext cx="1600200" cy="2159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任意多边形 20"/>
          <p:cNvSpPr/>
          <p:nvPr/>
        </p:nvSpPr>
        <p:spPr bwMode="auto">
          <a:xfrm>
            <a:off x="5943600" y="1143000"/>
            <a:ext cx="3200400" cy="241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任意多边形 21"/>
          <p:cNvSpPr/>
          <p:nvPr/>
        </p:nvSpPr>
        <p:spPr bwMode="auto">
          <a:xfrm>
            <a:off x="5943600" y="1460500"/>
            <a:ext cx="3200400" cy="20955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任意多边形 22"/>
          <p:cNvSpPr/>
          <p:nvPr/>
        </p:nvSpPr>
        <p:spPr bwMode="auto">
          <a:xfrm>
            <a:off x="990600" y="3556000"/>
            <a:ext cx="4953000" cy="2159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任意多边形 23"/>
          <p:cNvSpPr/>
          <p:nvPr/>
        </p:nvSpPr>
        <p:spPr bwMode="auto">
          <a:xfrm>
            <a:off x="533400" y="3556000"/>
            <a:ext cx="5334000" cy="2159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任意多边形 24"/>
          <p:cNvSpPr/>
          <p:nvPr/>
        </p:nvSpPr>
        <p:spPr bwMode="auto">
          <a:xfrm>
            <a:off x="366824" y="2032000"/>
            <a:ext cx="5638800" cy="1524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任意多边形 25"/>
          <p:cNvSpPr/>
          <p:nvPr/>
        </p:nvSpPr>
        <p:spPr bwMode="auto">
          <a:xfrm>
            <a:off x="366824" y="1778000"/>
            <a:ext cx="5638800" cy="1778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任意多边形 26"/>
          <p:cNvSpPr/>
          <p:nvPr/>
        </p:nvSpPr>
        <p:spPr bwMode="auto">
          <a:xfrm>
            <a:off x="4572000" y="3556000"/>
            <a:ext cx="1371600" cy="2159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 panose="05000000000000000000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410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 panose="05000000000000000000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50" indent="-22860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745" indent="-228600" algn="l" rtl="0" eaLnBrk="1" latinLnBrk="0" hangingPunct="1">
        <a:spcBef>
          <a:spcPct val="20000"/>
        </a:spcBef>
        <a:buClr>
          <a:schemeClr val="accent3"/>
        </a:buClr>
        <a:buFont typeface="Wingdings 3" panose="05040102010807070707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455" indent="-210185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055" indent="-210185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825" indent="-182880" algn="l" rtl="0" eaLnBrk="1" latinLnBrk="0" hangingPunct="1">
        <a:spcBef>
          <a:spcPct val="20000"/>
        </a:spcBef>
        <a:buClr>
          <a:schemeClr val="accent4"/>
        </a:buClr>
        <a:buFont typeface="Wingdings 2" panose="05020102010507070707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4230" indent="-182880" algn="l" rtl="0" eaLnBrk="1" latinLnBrk="0" hangingPunct="1">
        <a:spcBef>
          <a:spcPct val="20000"/>
        </a:spcBef>
        <a:buClr>
          <a:schemeClr val="accent4"/>
        </a:buClr>
        <a:buFont typeface="Wingdings 2" panose="05020102010507070707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 panose="05020102010507070707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627784" y="1993404"/>
            <a:ext cx="5997352" cy="37475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Mantunsci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电博士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个人版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 V5.6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6732240" y="2641476"/>
            <a:ext cx="2160240" cy="648072"/>
          </a:xfrm>
          <a:prstGeom prst="rect">
            <a:avLst/>
          </a:prstGeom>
        </p:spPr>
        <p:txBody>
          <a:bodyPr/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anose="0500000000000000000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操作指南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2569468"/>
            <a:ext cx="576064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611560" y="1201316"/>
            <a:ext cx="7056784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“电博士”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启动前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747892" y="3058806"/>
            <a:ext cx="7056784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WIFI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设置和连接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通讯模块的无线热点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7868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请先将通讯模块通电后启动，并释放热点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356" y="2353444"/>
            <a:ext cx="6858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（无线热点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SSID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为设备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，详见通讯模块附带的二维码标签）</a:t>
            </a:r>
            <a:endParaRPr lang="zh-CN" altLang="en-US" sz="1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allAtOnce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1979712" y="4426958"/>
            <a:ext cx="5040560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</a:t>
            </a:r>
            <a:r>
              <a:rPr lang="zh-CN" altLang="en-US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请在手机上轻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轻的</a:t>
            </a:r>
            <a:r>
              <a:rPr lang="zh-CN" altLang="en-US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点一下</a:t>
            </a:r>
            <a:r>
              <a:rPr lang="en-US" altLang="zh-CN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753616"/>
            <a:ext cx="2714499" cy="340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Mantun\项目与方案\其它资料素材\手机个人版APP截图\IMG_8925.PNG"/>
          <p:cNvPicPr>
            <a:picLocks noChangeAspect="1" noChangeArrowheads="1"/>
          </p:cNvPicPr>
          <p:nvPr/>
        </p:nvPicPr>
        <p:blipFill>
          <a:blip r:embed="rId2" cstate="print"/>
          <a:srcRect t="3222"/>
          <a:stretch>
            <a:fillRect/>
          </a:stretch>
        </p:blipFill>
        <p:spPr bwMode="auto">
          <a:xfrm>
            <a:off x="1080779" y="769268"/>
            <a:ext cx="2517945" cy="4325338"/>
          </a:xfrm>
          <a:prstGeom prst="rect">
            <a:avLst/>
          </a:prstGeom>
          <a:noFill/>
        </p:spPr>
      </p:pic>
      <p:grpSp>
        <p:nvGrpSpPr>
          <p:cNvPr id="6" name="组合 5"/>
          <p:cNvGrpSpPr/>
          <p:nvPr/>
        </p:nvGrpSpPr>
        <p:grpSpPr>
          <a:xfrm>
            <a:off x="3995936" y="2178692"/>
            <a:ext cx="4464496" cy="693526"/>
            <a:chOff x="3995936" y="2178692"/>
            <a:chExt cx="4464496" cy="693526"/>
          </a:xfrm>
        </p:grpSpPr>
        <p:sp>
          <p:nvSpPr>
            <p:cNvPr id="8" name="副标题 2"/>
            <p:cNvSpPr txBox="1"/>
            <p:nvPr/>
          </p:nvSpPr>
          <p:spPr>
            <a:xfrm>
              <a:off x="3995936" y="2497460"/>
              <a:ext cx="4464496" cy="37475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使用您的                或                登陆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099" name="Picture 3" descr="C:\Users\Administrator\Pictures\QQ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89884" y="2178692"/>
              <a:ext cx="576064" cy="652532"/>
            </a:xfrm>
            <a:prstGeom prst="rect">
              <a:avLst/>
            </a:prstGeom>
            <a:noFill/>
          </p:spPr>
        </p:pic>
        <p:pic>
          <p:nvPicPr>
            <p:cNvPr id="4100" name="Picture 4" descr="C:\Users\Administrator\Pictures\微信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06992" y="2217112"/>
              <a:ext cx="648072" cy="607727"/>
            </a:xfrm>
            <a:prstGeom prst="round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/>
        </p:nvSpPr>
        <p:spPr>
          <a:xfrm>
            <a:off x="5508104" y="2497460"/>
            <a:ext cx="2088232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登陆成功啦！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1646555" y="897255"/>
            <a:ext cx="2305685" cy="375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1050290" y="640715"/>
            <a:ext cx="2630170" cy="4498975"/>
          </a:xfrm>
          <a:prstGeom prst="rect">
            <a:avLst/>
          </a:prstGeom>
        </p:spPr>
      </p:pic>
      <p:sp>
        <p:nvSpPr>
          <p:cNvPr id="7" name="副标题 2"/>
          <p:cNvSpPr txBox="1"/>
          <p:nvPr/>
        </p:nvSpPr>
        <p:spPr>
          <a:xfrm>
            <a:off x="5500420" y="337220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显示当前设备名称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5500420" y="1143124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进入系统菜单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5492736" y="1554322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添加电箱设备管理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5492736" y="1947950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智能空开控制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5500420" y="727996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设备安装地实时天气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5492736" y="2345110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定时控制管理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5492750" y="3150870"/>
            <a:ext cx="2875280" cy="238125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智能空开集控控制和场景控制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5485052" y="3562212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漏保功能自检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副标题 2"/>
          <p:cNvSpPr txBox="1"/>
          <p:nvPr/>
        </p:nvSpPr>
        <p:spPr>
          <a:xfrm>
            <a:off x="5485052" y="3955840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用电安全信息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副标题 2"/>
          <p:cNvSpPr txBox="1"/>
          <p:nvPr/>
        </p:nvSpPr>
        <p:spPr>
          <a:xfrm>
            <a:off x="5492736" y="2735886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电量数据统计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副标题 2"/>
          <p:cNvSpPr txBox="1"/>
          <p:nvPr/>
        </p:nvSpPr>
        <p:spPr>
          <a:xfrm>
            <a:off x="5485052" y="4334760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视频监控查看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副标题 2"/>
          <p:cNvSpPr txBox="1"/>
          <p:nvPr/>
        </p:nvSpPr>
        <p:spPr>
          <a:xfrm>
            <a:off x="5477368" y="4745958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智慧面板设备管理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副标题 2"/>
          <p:cNvSpPr txBox="1"/>
          <p:nvPr/>
        </p:nvSpPr>
        <p:spPr>
          <a:xfrm>
            <a:off x="5477368" y="5139586"/>
            <a:ext cx="2671980" cy="238194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※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线路电器运行状态管理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51720" y="1633364"/>
            <a:ext cx="576064" cy="144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907704" y="1785764"/>
            <a:ext cx="872480" cy="144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187624" y="2095128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050593" y="727740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320688" y="727740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030512" y="2084080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859048" y="2084080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192704" y="3074412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035592" y="3063364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864128" y="3063364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1187624" y="3996293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030512" y="3985245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859048" y="3985245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animBg="1"/>
      <p:bldP spid="25" grpId="0" animBg="1"/>
      <p:bldP spid="26" grpId="0" animBg="1"/>
      <p:bldP spid="27" grpId="0" bldLvl="0" animBg="1"/>
      <p:bldP spid="28" grpId="0" bldLvl="0" animBg="1"/>
      <p:bldP spid="2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691" y="1633364"/>
            <a:ext cx="2843213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圆角矩形 34"/>
          <p:cNvSpPr/>
          <p:nvPr/>
        </p:nvSpPr>
        <p:spPr>
          <a:xfrm>
            <a:off x="3124156" y="1713056"/>
            <a:ext cx="5142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副标题 2"/>
          <p:cNvSpPr txBox="1"/>
          <p:nvPr/>
        </p:nvSpPr>
        <p:spPr>
          <a:xfrm>
            <a:off x="4139952" y="625252"/>
            <a:ext cx="4464496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首先，需要添加一台新的电箱设备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39952" y="1571892"/>
            <a:ext cx="4464496" cy="493520"/>
            <a:chOff x="4139952" y="2147956"/>
            <a:chExt cx="4464496" cy="493520"/>
          </a:xfrm>
        </p:grpSpPr>
        <p:sp>
          <p:nvSpPr>
            <p:cNvPr id="37" name="副标题 2"/>
            <p:cNvSpPr txBox="1"/>
            <p:nvPr/>
          </p:nvSpPr>
          <p:spPr>
            <a:xfrm>
              <a:off x="4139952" y="220942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          进入管理页面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44664" y="2147956"/>
              <a:ext cx="361628" cy="355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副标题 2"/>
          <p:cNvSpPr txBox="1"/>
          <p:nvPr/>
        </p:nvSpPr>
        <p:spPr>
          <a:xfrm>
            <a:off x="4140200" y="2209165"/>
            <a:ext cx="4680585" cy="431800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           扫描模块侧面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条形码或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二维码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D:\Mantun\宣传资料\0 常用\微信截图_20190923165746.png微信截图_2019092316574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64870" y="506095"/>
            <a:ext cx="2843530" cy="4935220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3079115" y="506095"/>
            <a:ext cx="740410" cy="365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2985848"/>
            <a:ext cx="1800200" cy="245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0450" y="2284095"/>
            <a:ext cx="335280" cy="281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Mantun\项目与方案\其它资料素材\手机个人版APP截图\IMG_8926.PNG"/>
          <p:cNvPicPr>
            <a:picLocks noChangeAspect="1" noChangeArrowheads="1"/>
          </p:cNvPicPr>
          <p:nvPr/>
        </p:nvPicPr>
        <p:blipFill>
          <a:blip r:embed="rId2" cstate="print"/>
          <a:srcRect t="3077"/>
          <a:stretch>
            <a:fillRect/>
          </a:stretch>
        </p:blipFill>
        <p:spPr bwMode="auto">
          <a:xfrm>
            <a:off x="983176" y="553244"/>
            <a:ext cx="2720623" cy="4680520"/>
          </a:xfrm>
          <a:prstGeom prst="rect">
            <a:avLst/>
          </a:prstGeom>
          <a:noFill/>
        </p:spPr>
      </p:pic>
      <p:sp>
        <p:nvSpPr>
          <p:cNvPr id="31" name="圆角矩形 30"/>
          <p:cNvSpPr/>
          <p:nvPr/>
        </p:nvSpPr>
        <p:spPr>
          <a:xfrm>
            <a:off x="1979930" y="1849120"/>
            <a:ext cx="1162050" cy="13690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39952" y="2497460"/>
            <a:ext cx="4688140" cy="1277476"/>
            <a:chOff x="4139952" y="2209428"/>
            <a:chExt cx="4688140" cy="1277476"/>
          </a:xfrm>
        </p:grpSpPr>
        <p:sp>
          <p:nvSpPr>
            <p:cNvPr id="13" name="副标题 2"/>
            <p:cNvSpPr txBox="1"/>
            <p:nvPr/>
          </p:nvSpPr>
          <p:spPr>
            <a:xfrm>
              <a:off x="4139952" y="220942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录入电箱初始密码：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admin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副标题 2"/>
            <p:cNvSpPr txBox="1"/>
            <p:nvPr/>
          </p:nvSpPr>
          <p:spPr>
            <a:xfrm>
              <a:off x="4139952" y="2641476"/>
              <a:ext cx="4680520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录入电箱名称；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副标题 2"/>
            <p:cNvSpPr txBox="1"/>
            <p:nvPr/>
          </p:nvSpPr>
          <p:spPr>
            <a:xfrm>
              <a:off x="4147572" y="3054856"/>
              <a:ext cx="4680520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选择电箱设备实际安装地区；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66240" y="4263752"/>
            <a:ext cx="4464496" cy="465956"/>
            <a:chOff x="4166240" y="3975720"/>
            <a:chExt cx="4464496" cy="465956"/>
          </a:xfrm>
        </p:grpSpPr>
        <p:sp>
          <p:nvSpPr>
            <p:cNvPr id="16" name="副标题 2"/>
            <p:cNvSpPr txBox="1"/>
            <p:nvPr/>
          </p:nvSpPr>
          <p:spPr>
            <a:xfrm>
              <a:off x="4166240" y="400962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录入完成后，点击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0869" y="3975720"/>
              <a:ext cx="1387475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组合 19"/>
          <p:cNvGrpSpPr/>
          <p:nvPr/>
        </p:nvGrpSpPr>
        <p:grpSpPr>
          <a:xfrm>
            <a:off x="4139952" y="769268"/>
            <a:ext cx="4464496" cy="864096"/>
            <a:chOff x="4139952" y="769268"/>
            <a:chExt cx="4464496" cy="864096"/>
          </a:xfrm>
        </p:grpSpPr>
        <p:sp>
          <p:nvSpPr>
            <p:cNvPr id="36" name="副标题 2"/>
            <p:cNvSpPr txBox="1"/>
            <p:nvPr/>
          </p:nvSpPr>
          <p:spPr>
            <a:xfrm>
              <a:off x="4139952" y="1201316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en-US" altLang="zh-CN" sz="14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如果设备未提供二维码图案，也可以直接手动输入；</a:t>
              </a:r>
              <a:endParaRPr lang="en-US" altLang="zh-CN" sz="14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设备通过有线网络连接时，同一局域网下可“搜索”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在线设备后添加</a:t>
              </a:r>
              <a:r>
                <a:rPr lang="en-US" altLang="zh-CN" sz="14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副标题 2"/>
            <p:cNvSpPr txBox="1"/>
            <p:nvPr/>
          </p:nvSpPr>
          <p:spPr>
            <a:xfrm>
              <a:off x="4139952" y="76926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成功扫描设备二维码后，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 descr="D:\Mantun\宣传资料\0 常用\微信截图_20190923165746.png微信截图_2019092316574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82345" y="552450"/>
            <a:ext cx="2720975" cy="4681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39952" y="2137420"/>
            <a:ext cx="4680520" cy="864096"/>
            <a:chOff x="4139952" y="2137420"/>
            <a:chExt cx="4680520" cy="864096"/>
          </a:xfrm>
        </p:grpSpPr>
        <p:sp>
          <p:nvSpPr>
            <p:cNvPr id="37" name="副标题 2"/>
            <p:cNvSpPr txBox="1"/>
            <p:nvPr/>
          </p:nvSpPr>
          <p:spPr>
            <a:xfrm>
              <a:off x="4139952" y="2137420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可将默认初始密码做个性修改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副标题 2"/>
            <p:cNvSpPr txBox="1"/>
            <p:nvPr/>
          </p:nvSpPr>
          <p:spPr>
            <a:xfrm>
              <a:off x="4139952" y="2569468"/>
              <a:ext cx="4680520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电箱管理更安全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66240" y="3975720"/>
            <a:ext cx="4464496" cy="465956"/>
            <a:chOff x="4166240" y="3975720"/>
            <a:chExt cx="4464496" cy="465956"/>
          </a:xfrm>
        </p:grpSpPr>
        <p:sp>
          <p:nvSpPr>
            <p:cNvPr id="14" name="副标题 2"/>
            <p:cNvSpPr txBox="1"/>
            <p:nvPr/>
          </p:nvSpPr>
          <p:spPr>
            <a:xfrm>
              <a:off x="4166240" y="400962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录入完成后，点击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0869" y="3975720"/>
              <a:ext cx="1387475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4140200" y="1192530"/>
            <a:ext cx="4464050" cy="496570"/>
            <a:chOff x="6520" y="1841"/>
            <a:chExt cx="7030" cy="782"/>
          </a:xfrm>
        </p:grpSpPr>
        <p:sp>
          <p:nvSpPr>
            <p:cNvPr id="36" name="副标题 2"/>
            <p:cNvSpPr txBox="1"/>
            <p:nvPr/>
          </p:nvSpPr>
          <p:spPr>
            <a:xfrm>
              <a:off x="6520" y="1892"/>
              <a:ext cx="7031" cy="680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修改电箱密码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4" y="1841"/>
              <a:ext cx="2632" cy="782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rcRect l="657" t="3339" r="-407" b="5699"/>
          <a:stretch>
            <a:fillRect/>
          </a:stretch>
        </p:blipFill>
        <p:spPr>
          <a:xfrm>
            <a:off x="772160" y="401320"/>
            <a:ext cx="2959100" cy="493522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670685" y="4082415"/>
            <a:ext cx="1162050" cy="431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rcRect l="657" t="3339" r="-407" b="5699"/>
          <a:stretch>
            <a:fillRect/>
          </a:stretch>
        </p:blipFill>
        <p:spPr>
          <a:xfrm>
            <a:off x="760095" y="389890"/>
            <a:ext cx="2959100" cy="493522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658620" y="4070985"/>
            <a:ext cx="1162050" cy="431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rcRect l="1056" t="3537" r="241" b="6089"/>
          <a:stretch>
            <a:fillRect/>
          </a:stretch>
        </p:blipFill>
        <p:spPr>
          <a:xfrm>
            <a:off x="760095" y="389890"/>
            <a:ext cx="2959100" cy="493458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670685" y="2617470"/>
            <a:ext cx="1890395" cy="2882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副标题 2"/>
          <p:cNvSpPr txBox="1"/>
          <p:nvPr/>
        </p:nvSpPr>
        <p:spPr>
          <a:xfrm>
            <a:off x="4034790" y="2137410"/>
            <a:ext cx="4464685" cy="431800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</a:t>
            </a:r>
            <a:r>
              <a:rPr lang="zh-CN" altLang="en-US" sz="16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修改电箱时区和时间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rcRect l="1056" t="3537" r="241" b="6089"/>
          <a:stretch>
            <a:fillRect/>
          </a:stretch>
        </p:blipFill>
        <p:spPr>
          <a:xfrm>
            <a:off x="772160" y="390525"/>
            <a:ext cx="2959100" cy="493458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981325" y="467360"/>
            <a:ext cx="749935" cy="2882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140200" y="1224915"/>
            <a:ext cx="4464050" cy="433070"/>
            <a:chOff x="6520" y="1929"/>
            <a:chExt cx="7030" cy="682"/>
          </a:xfrm>
        </p:grpSpPr>
        <p:sp>
          <p:nvSpPr>
            <p:cNvPr id="36" name="副标题 2"/>
            <p:cNvSpPr txBox="1"/>
            <p:nvPr/>
          </p:nvSpPr>
          <p:spPr>
            <a:xfrm>
              <a:off x="6520" y="1929"/>
              <a:ext cx="7031" cy="680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对时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" y="1929"/>
              <a:ext cx="1387" cy="683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72160" y="389890"/>
            <a:ext cx="3030855" cy="4935220"/>
            <a:chOff x="1160" y="614"/>
            <a:chExt cx="4773" cy="777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/>
            <a:srcRect l="648" t="3927" r="187" b="6142"/>
            <a:stretch>
              <a:fillRect/>
            </a:stretch>
          </p:blipFill>
          <p:spPr>
            <a:xfrm>
              <a:off x="1160" y="614"/>
              <a:ext cx="4773" cy="7772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1241" y="1328"/>
              <a:ext cx="4536" cy="124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antun\项目与方案\其它资料素材\手机个人版APP截图\IMG_8927.PNG"/>
          <p:cNvPicPr>
            <a:picLocks noChangeAspect="1" noChangeArrowheads="1"/>
          </p:cNvPicPr>
          <p:nvPr/>
        </p:nvPicPr>
        <p:blipFill>
          <a:blip r:embed="rId2" cstate="print"/>
          <a:srcRect t="3112"/>
          <a:stretch>
            <a:fillRect/>
          </a:stretch>
        </p:blipFill>
        <p:spPr bwMode="auto">
          <a:xfrm>
            <a:off x="930328" y="560928"/>
            <a:ext cx="2705568" cy="4652919"/>
          </a:xfrm>
          <a:prstGeom prst="rect">
            <a:avLst/>
          </a:prstGeom>
          <a:noFill/>
        </p:spPr>
      </p:pic>
      <p:grpSp>
        <p:nvGrpSpPr>
          <p:cNvPr id="16" name="组合 15"/>
          <p:cNvGrpSpPr/>
          <p:nvPr/>
        </p:nvGrpSpPr>
        <p:grpSpPr>
          <a:xfrm>
            <a:off x="4139952" y="2258384"/>
            <a:ext cx="4680520" cy="864096"/>
            <a:chOff x="4139952" y="2258384"/>
            <a:chExt cx="4680520" cy="864096"/>
          </a:xfrm>
        </p:grpSpPr>
        <p:sp>
          <p:nvSpPr>
            <p:cNvPr id="37" name="副标题 2"/>
            <p:cNvSpPr txBox="1"/>
            <p:nvPr/>
          </p:nvSpPr>
          <p:spPr>
            <a:xfrm>
              <a:off x="4139952" y="2258384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选择系统扫描可用无线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WIFI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信号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副标题 2"/>
            <p:cNvSpPr txBox="1"/>
            <p:nvPr/>
          </p:nvSpPr>
          <p:spPr>
            <a:xfrm>
              <a:off x="4139952" y="2690432"/>
              <a:ext cx="4680520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录入</a:t>
              </a:r>
              <a:r>
                <a:rPr lang="en-US" altLang="zh-CN" sz="16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WIFI</a:t>
              </a:r>
              <a:r>
                <a:rPr lang="zh-CN" altLang="en-US" sz="1600" noProof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信号密码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39952" y="913284"/>
            <a:ext cx="4464496" cy="913052"/>
            <a:chOff x="4139952" y="913284"/>
            <a:chExt cx="4464496" cy="913052"/>
          </a:xfrm>
        </p:grpSpPr>
        <p:sp>
          <p:nvSpPr>
            <p:cNvPr id="36" name="副标题 2"/>
            <p:cNvSpPr txBox="1"/>
            <p:nvPr/>
          </p:nvSpPr>
          <p:spPr>
            <a:xfrm>
              <a:off x="4139952" y="962240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修改电箱网络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74122" y="913284"/>
              <a:ext cx="1378198" cy="438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副标题 2"/>
            <p:cNvSpPr txBox="1"/>
            <p:nvPr/>
          </p:nvSpPr>
          <p:spPr>
            <a:xfrm>
              <a:off x="4139952" y="139428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温馨提示：使用有线网络连接时无须设置本项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39952" y="3736644"/>
            <a:ext cx="4490784" cy="1260896"/>
            <a:chOff x="4139952" y="3736644"/>
            <a:chExt cx="4490784" cy="1260896"/>
          </a:xfrm>
        </p:grpSpPr>
        <p:sp>
          <p:nvSpPr>
            <p:cNvPr id="14" name="副标题 2"/>
            <p:cNvSpPr txBox="1"/>
            <p:nvPr/>
          </p:nvSpPr>
          <p:spPr>
            <a:xfrm>
              <a:off x="4166240" y="3770552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录入完成后，点击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80869" y="3736644"/>
              <a:ext cx="1387475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副标题 2"/>
            <p:cNvSpPr txBox="1"/>
            <p:nvPr/>
          </p:nvSpPr>
          <p:spPr>
            <a:xfrm>
              <a:off x="4139952" y="4274608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sz="16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修改网络完成后，</a:t>
              </a:r>
              <a:r>
                <a:rPr lang="en-US" altLang="zh-CN" sz="16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T30</a:t>
              </a:r>
              <a:r>
                <a:rPr lang="zh-CN" altLang="en-US" sz="16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通讯模块会自动切换至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副标题 2"/>
            <p:cNvSpPr txBox="1"/>
            <p:nvPr/>
          </p:nvSpPr>
          <p:spPr>
            <a:xfrm>
              <a:off x="4139952" y="4565492"/>
              <a:ext cx="4464496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新网络，此时手机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WIFI</a:t>
              </a:r>
              <a:r>
                <a:rPr lang="zh-CN" altLang="en-US" sz="16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也要连接至同一网络下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691680" y="4498316"/>
            <a:ext cx="1162288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D:\Mantun\项目与方案\其它资料素材\手机个人版APP截图\IMG_9778-2.png"/>
          <p:cNvPicPr>
            <a:picLocks noChangeAspect="1" noChangeArrowheads="1"/>
          </p:cNvPicPr>
          <p:nvPr/>
        </p:nvPicPr>
        <p:blipFill>
          <a:blip r:embed="rId5" cstate="print"/>
          <a:srcRect t="2965"/>
          <a:stretch>
            <a:fillRect/>
          </a:stretch>
        </p:blipFill>
        <p:spPr bwMode="auto">
          <a:xfrm>
            <a:off x="907276" y="560928"/>
            <a:ext cx="2713029" cy="46728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611560" y="1777380"/>
            <a:ext cx="8424936" cy="37475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Mantunsci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智能用电监管与智慧电能运营平台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800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的终端管理软件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antun\项目与方案\其它资料素材\手机个人版APP截图\IMG_8927.PNG"/>
          <p:cNvPicPr>
            <a:picLocks noChangeAspect="1" noChangeArrowheads="1"/>
          </p:cNvPicPr>
          <p:nvPr/>
        </p:nvPicPr>
        <p:blipFill>
          <a:blip r:embed="rId2" cstate="print"/>
          <a:srcRect t="3112"/>
          <a:stretch>
            <a:fillRect/>
          </a:stretch>
        </p:blipFill>
        <p:spPr bwMode="auto">
          <a:xfrm>
            <a:off x="946838" y="531718"/>
            <a:ext cx="2705568" cy="4652919"/>
          </a:xfrm>
          <a:prstGeom prst="rect">
            <a:avLst/>
          </a:prstGeom>
          <a:noFill/>
        </p:spPr>
      </p:pic>
      <p:grpSp>
        <p:nvGrpSpPr>
          <p:cNvPr id="7" name="组合 6"/>
          <p:cNvGrpSpPr/>
          <p:nvPr/>
        </p:nvGrpSpPr>
        <p:grpSpPr>
          <a:xfrm>
            <a:off x="5004048" y="2353444"/>
            <a:ext cx="3168352" cy="1026757"/>
            <a:chOff x="5004048" y="2353444"/>
            <a:chExt cx="3168352" cy="1026757"/>
          </a:xfrm>
        </p:grpSpPr>
        <p:sp>
          <p:nvSpPr>
            <p:cNvPr id="36" name="副标题 2"/>
            <p:cNvSpPr txBox="1"/>
            <p:nvPr/>
          </p:nvSpPr>
          <p:spPr>
            <a:xfrm>
              <a:off x="5004048" y="2353444"/>
              <a:ext cx="3168352" cy="432048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新电箱设备添加完成后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          返回主菜单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2960244"/>
              <a:ext cx="478978" cy="419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圆角矩形 5"/>
          <p:cNvSpPr/>
          <p:nvPr/>
        </p:nvSpPr>
        <p:spPr>
          <a:xfrm>
            <a:off x="1058907" y="602261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rcRect l="657" t="3339" b="5725"/>
          <a:stretch>
            <a:fillRect/>
          </a:stretch>
        </p:blipFill>
        <p:spPr>
          <a:xfrm>
            <a:off x="929640" y="520700"/>
            <a:ext cx="2739390" cy="466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924560" y="520700"/>
            <a:ext cx="2739390" cy="466344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43940" y="1993265"/>
            <a:ext cx="647700" cy="8642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204335" y="2929255"/>
            <a:ext cx="4464050" cy="575945"/>
            <a:chOff x="6621" y="4613"/>
            <a:chExt cx="7030" cy="907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1" y="4613"/>
              <a:ext cx="1087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副标题 2"/>
            <p:cNvSpPr txBox="1"/>
            <p:nvPr/>
          </p:nvSpPr>
          <p:spPr>
            <a:xfrm>
              <a:off x="6621" y="4840"/>
              <a:ext cx="7031" cy="680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 点击                 可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修改线路名及限定功率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11955" y="3818890"/>
            <a:ext cx="4464050" cy="2062480"/>
            <a:chOff x="6633" y="6014"/>
            <a:chExt cx="7030" cy="3248"/>
          </a:xfrm>
        </p:grpSpPr>
        <p:grpSp>
          <p:nvGrpSpPr>
            <p:cNvPr id="18" name="组合 17"/>
            <p:cNvGrpSpPr/>
            <p:nvPr/>
          </p:nvGrpSpPr>
          <p:grpSpPr>
            <a:xfrm>
              <a:off x="6633" y="6088"/>
              <a:ext cx="7031" cy="3175"/>
              <a:chOff x="4211960" y="3145532"/>
              <a:chExt cx="4464496" cy="2016224"/>
            </a:xfrm>
          </p:grpSpPr>
          <p:sp>
            <p:nvSpPr>
              <p:cNvPr id="9" name="副标题 2"/>
              <p:cNvSpPr txBox="1"/>
              <p:nvPr/>
            </p:nvSpPr>
            <p:spPr>
              <a:xfrm>
                <a:off x="4211960" y="3145532"/>
                <a:ext cx="4464496" cy="2016224"/>
              </a:xfrm>
              <a:prstGeom prst="rect">
                <a:avLst/>
              </a:prstGeom>
            </p:spPr>
            <p:txBody>
              <a:bodyPr/>
              <a:lstStyle/>
              <a:p>
                <a:pPr marL="411480" lvl="0" indent="-342900">
                  <a:spcBef>
                    <a:spcPts val="700"/>
                  </a:spcBef>
                  <a:buClr>
                    <a:schemeClr val="tx2"/>
                  </a:buClr>
                  <a:buSzPct val="95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点击                 可</a:t>
                </a:r>
                <a:r>
                  <a:rPr lang="zh-CN" altLang="en-US" sz="1600" noProof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各线路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endPara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11480" lvl="0" indent="-342900">
                  <a:spcBef>
                    <a:spcPts val="700"/>
                  </a:spcBef>
                  <a:buClr>
                    <a:schemeClr val="tx2"/>
                  </a:buClr>
                  <a:buSzPct val="95000"/>
                  <a:defRPr/>
                </a:pPr>
                <a:endPara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11480" lvl="0" indent="-342900">
                  <a:spcBef>
                    <a:spcPts val="700"/>
                  </a:spcBef>
                  <a:buClr>
                    <a:schemeClr val="tx2"/>
                  </a:buClr>
                  <a:buSzPct val="95000"/>
                  <a:defRPr/>
                </a:pP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</a:t>
                </a: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远程控制功能开启或关闭</a:t>
                </a:r>
                <a:endParaRPr kumimoji="0" lang="en-US" altLang="zh-CN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11480" lvl="0" indent="-342900">
                  <a:spcBef>
                    <a:spcPts val="700"/>
                  </a:spcBef>
                  <a:buClr>
                    <a:schemeClr val="tx2"/>
                  </a:buClr>
                  <a:buSzPct val="95000"/>
                  <a:defRPr/>
                </a:pP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客户端中线路控制功能的启用或关闭</a:t>
                </a:r>
                <a:endPara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756656" y="3649588"/>
                <a:ext cx="326578" cy="306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64277" y="4052774"/>
                <a:ext cx="319400" cy="268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07" y="6014"/>
              <a:ext cx="1361" cy="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4560" y="520700"/>
            <a:ext cx="2738755" cy="471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"/>
          <p:cNvGrpSpPr/>
          <p:nvPr/>
        </p:nvGrpSpPr>
        <p:grpSpPr>
          <a:xfrm>
            <a:off x="4211955" y="2103755"/>
            <a:ext cx="4464050" cy="641350"/>
            <a:chOff x="6633" y="3313"/>
            <a:chExt cx="7030" cy="1010"/>
          </a:xfrm>
        </p:grpSpPr>
        <p:sp>
          <p:nvSpPr>
            <p:cNvPr id="7" name="副标题 2"/>
            <p:cNvSpPr txBox="1"/>
            <p:nvPr/>
          </p:nvSpPr>
          <p:spPr>
            <a:xfrm>
              <a:off x="6633" y="3479"/>
              <a:ext cx="7031" cy="680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 点击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noFill/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             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可实现各线路通断控制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0" y="3313"/>
              <a:ext cx="835" cy="10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060" y="946785"/>
            <a:ext cx="2160270" cy="382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2845435" y="1090930"/>
            <a:ext cx="479425" cy="2876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2358" y="946810"/>
            <a:ext cx="2160240" cy="382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副标题 2"/>
          <p:cNvSpPr txBox="1"/>
          <p:nvPr/>
        </p:nvSpPr>
        <p:spPr>
          <a:xfrm>
            <a:off x="4427984" y="1057300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开关设置</a:t>
            </a:r>
            <a:endParaRPr lang="en-US" altLang="zh-CN" sz="2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副标题 2"/>
          <p:cNvSpPr txBox="1"/>
          <p:nvPr/>
        </p:nvSpPr>
        <p:spPr>
          <a:xfrm>
            <a:off x="4139952" y="1921396"/>
            <a:ext cx="4464496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每个线路设置：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、线路名称；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、最大功率；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3</a:t>
            </a: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、最大电流；</a:t>
            </a:r>
            <a:endParaRPr kumimoji="0" lang="en-US" altLang="zh-CN" sz="1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、接线设置；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最大功率和最大电流设置值，均在额定范围内；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接线设置，需要依据接线的方法来设置。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/>
          <p:nvPr/>
        </p:nvGrpSpPr>
        <p:grpSpPr>
          <a:xfrm>
            <a:off x="4235455" y="1417340"/>
            <a:ext cx="4464496" cy="2016224"/>
            <a:chOff x="4211960" y="697260"/>
            <a:chExt cx="4464496" cy="2016224"/>
          </a:xfrm>
        </p:grpSpPr>
        <p:sp>
          <p:nvSpPr>
            <p:cNvPr id="9" name="副标题 2"/>
            <p:cNvSpPr txBox="1"/>
            <p:nvPr/>
          </p:nvSpPr>
          <p:spPr>
            <a:xfrm>
              <a:off x="4211960" y="697260"/>
              <a:ext cx="4464496" cy="2016224"/>
            </a:xfrm>
            <a:prstGeom prst="rect">
              <a:avLst/>
            </a:prstGeom>
          </p:spPr>
          <p:txBody>
            <a:bodyPr/>
            <a:lstStyle/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endPara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endPara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远程控制功能开启或关闭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endPara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11480" lvl="0" indent="-342900">
                <a:spcBef>
                  <a:spcPts val="700"/>
                </a:spcBef>
                <a:buClr>
                  <a:schemeClr val="tx2"/>
                </a:buClr>
                <a:buSzPct val="95000"/>
                <a:defRPr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客户端中线路控制功能的启用或关闭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6656" y="1201316"/>
              <a:ext cx="326578" cy="30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64277" y="1758164"/>
              <a:ext cx="319400" cy="268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0655" y="697230"/>
            <a:ext cx="2520315" cy="44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3188335" y="873125"/>
            <a:ext cx="762635" cy="3600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0655" y="697230"/>
            <a:ext cx="2614295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副标题 2"/>
          <p:cNvSpPr txBox="1"/>
          <p:nvPr/>
        </p:nvSpPr>
        <p:spPr>
          <a:xfrm>
            <a:off x="4427984" y="1057300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线路设置</a:t>
            </a:r>
            <a:endParaRPr lang="en-US" altLang="zh-CN" sz="2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2"/>
          <p:cNvSpPr txBox="1"/>
          <p:nvPr/>
        </p:nvSpPr>
        <p:spPr>
          <a:xfrm>
            <a:off x="4967536" y="481236"/>
            <a:ext cx="3168351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地址自动设置</a:t>
            </a:r>
            <a:endParaRPr lang="en-US" altLang="zh-CN" sz="2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4069080" y="2979420"/>
            <a:ext cx="4886960" cy="2499995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所有开关上的橙色按键灯会进入快闪状态，此时长按电源后第一个开关（不是所有开关）的橙色按键5秒后放手，可见所有开关橙色灯逐个熄灭，即设置完成，最后，通过ON/OFF开关重启通讯模组。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每组新安装好的设备，可通过此功能完成开关地址的自动设置。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只有在开关拥有有效设备地址的情况下，才能正常的连接与控制。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" y="617220"/>
            <a:ext cx="2614295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圆角矩形 1"/>
          <p:cNvSpPr/>
          <p:nvPr/>
        </p:nvSpPr>
        <p:spPr>
          <a:xfrm>
            <a:off x="2174240" y="761365"/>
            <a:ext cx="575945" cy="3600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rcRect l="-398" t="3927" r="-829" b="6023"/>
          <a:stretch>
            <a:fillRect/>
          </a:stretch>
        </p:blipFill>
        <p:spPr>
          <a:xfrm>
            <a:off x="147955" y="617855"/>
            <a:ext cx="2687955" cy="4479925"/>
          </a:xfrm>
          <a:prstGeom prst="rect">
            <a:avLst/>
          </a:prstGeom>
        </p:spPr>
      </p:pic>
      <p:pic>
        <p:nvPicPr>
          <p:cNvPr id="6" name="图片 2" descr="2U0A8615(1)"/>
          <p:cNvPicPr>
            <a:picLocks noChangeAspect="1"/>
          </p:cNvPicPr>
          <p:nvPr/>
        </p:nvPicPr>
        <p:blipFill>
          <a:blip r:embed="rId4" cstate="print"/>
          <a:srcRect l="18251" t="28750" r="19168" b="35716"/>
          <a:stretch>
            <a:fillRect/>
          </a:stretch>
        </p:blipFill>
        <p:spPr>
          <a:xfrm>
            <a:off x="4240530" y="913130"/>
            <a:ext cx="4715510" cy="19405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967605" y="1277620"/>
            <a:ext cx="215900" cy="216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" grpId="0"/>
      <p:bldP spid="2" grpId="0" bldLvl="0" animBg="1"/>
      <p:bldP spid="2" grpId="1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353695" y="499110"/>
            <a:ext cx="2736215" cy="4716145"/>
          </a:xfrm>
          <a:prstGeom prst="rect">
            <a:avLst/>
          </a:prstGeom>
        </p:spPr>
      </p:pic>
      <p:sp>
        <p:nvSpPr>
          <p:cNvPr id="6" name="副标题 2"/>
          <p:cNvSpPr txBox="1"/>
          <p:nvPr/>
        </p:nvSpPr>
        <p:spPr>
          <a:xfrm>
            <a:off x="4417442" y="498877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定时控制管理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97635" y="2014855"/>
            <a:ext cx="648335" cy="842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 txBox="1"/>
          <p:nvPr/>
        </p:nvSpPr>
        <p:spPr>
          <a:xfrm>
            <a:off x="3567430" y="930910"/>
            <a:ext cx="5598160" cy="4699000"/>
          </a:xfrm>
          <a:prstGeom prst="rect">
            <a:avLst/>
          </a:prstGeom>
        </p:spPr>
        <p:txBody>
          <a:bodyPr/>
          <a:lstStyle/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选定需要的线路后，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可按需求设置“单次定时”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或“循环定时”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设置后，智能空开会按时自动控制</a:t>
            </a:r>
          </a:p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备注：</a:t>
            </a:r>
          </a:p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新版UDP通讯模组，定时控制设置中，共可设置16组定时（一组定时：定义一个时间点控制多个开关模组的一个开关状态），每组可包含最多24个开关模组的有效控制。</a:t>
            </a:r>
          </a:p>
          <a:p>
            <a:pPr marL="411480" lvl="0" indent="-457200" algn="l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TCP/IP通讯模组，可设置24个定时控制（一个定时控制包含一个开关模组的一个开关状态）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2" descr="D:\Mantun\项目与方案\其它资料素材\手机个人版APP截图 - V3.3\IMG_0700.PNG"/>
          <p:cNvPicPr>
            <a:picLocks noChangeAspect="1" noChangeArrowheads="1"/>
          </p:cNvPicPr>
          <p:nvPr/>
        </p:nvPicPr>
        <p:blipFill>
          <a:blip r:embed="rId3" cstate="print"/>
          <a:srcRect t="2889"/>
          <a:stretch>
            <a:fillRect/>
          </a:stretch>
        </p:blipFill>
        <p:spPr bwMode="auto">
          <a:xfrm>
            <a:off x="353745" y="499269"/>
            <a:ext cx="2736304" cy="4716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335915" y="561975"/>
            <a:ext cx="2736215" cy="4707255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2353444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可查看各线路：年度数据、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月度数据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也可进行曲线图查看。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1273324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电量数据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59330" y="2101215"/>
            <a:ext cx="648335" cy="7918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D:\Mantun\项目与方案\其它资料素材\手机个人版APP截图\IMG_8935.PNG"/>
          <p:cNvPicPr>
            <a:picLocks noChangeAspect="1" noChangeArrowheads="1"/>
          </p:cNvPicPr>
          <p:nvPr/>
        </p:nvPicPr>
        <p:blipFill>
          <a:blip r:embed="rId3" cstate="print"/>
          <a:srcRect t="3077"/>
          <a:stretch>
            <a:fillRect/>
          </a:stretch>
        </p:blipFill>
        <p:spPr bwMode="auto">
          <a:xfrm>
            <a:off x="335915" y="561975"/>
            <a:ext cx="2736215" cy="4707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506095" y="546100"/>
            <a:ext cx="2736215" cy="4692015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2353444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可自由选定线路后，一键全开启，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或一键全关闭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（如线路状态与控制后的状态相同，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则在一键控制时，该路状态不改变）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1273324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一键开关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22300" y="3098800"/>
            <a:ext cx="648335" cy="772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D:\Mantun\宣传资料\0 常用\微信截图_20190923170351.png微信截图_201909231703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095" y="546100"/>
            <a:ext cx="2736215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2"/>
          <p:cNvSpPr txBox="1"/>
          <p:nvPr/>
        </p:nvSpPr>
        <p:spPr>
          <a:xfrm>
            <a:off x="5433060" y="2353310"/>
            <a:ext cx="3506470" cy="431800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可自由选定并添加线路，同时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分闸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合闸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后保存，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可按照预设状态一键控制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（如线路状态与控制后的状态相同，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则在一键控制时，该路状态不改变）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5361052" y="1273324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一键开关</a:t>
            </a:r>
            <a:r>
              <a:rPr lang="en-US" altLang="zh-CN" sz="2000" b="1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</a:t>
            </a:r>
            <a:r>
              <a:rPr lang="zh-CN" altLang="en-US" sz="2000" b="1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场景控制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微信截图_201909231703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770" y="1269365"/>
            <a:ext cx="1655445" cy="3542665"/>
          </a:xfrm>
          <a:prstGeom prst="rect">
            <a:avLst/>
          </a:prstGeom>
        </p:spPr>
      </p:pic>
      <p:pic>
        <p:nvPicPr>
          <p:cNvPr id="4" name="图片 3" descr="微信截图_201909231703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4995" y="1269365"/>
            <a:ext cx="1666875" cy="3543300"/>
          </a:xfrm>
          <a:prstGeom prst="rect">
            <a:avLst/>
          </a:prstGeom>
        </p:spPr>
      </p:pic>
      <p:pic>
        <p:nvPicPr>
          <p:cNvPr id="5" name="图片 4" descr="微信截图_2019092317025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1395" y="1269365"/>
            <a:ext cx="1670685" cy="354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2"/>
          <p:cNvSpPr txBox="1"/>
          <p:nvPr/>
        </p:nvSpPr>
        <p:spPr>
          <a:xfrm>
            <a:off x="5433060" y="1492250"/>
            <a:ext cx="3506470" cy="431800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可自由选定并添加线路，同时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选择触发控制的条件，以及满足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出发条件时所要执行的回路控制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效果，最后选定自定义控制的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生效时间后保存。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可按照预设状态自动触发控制。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（如线路状态与控制后的状态相同，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则在一键控制时，该路状态不改变）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5361052" y="412264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一键开关</a:t>
            </a:r>
            <a:r>
              <a:rPr lang="en-US" altLang="zh-CN" sz="2000" b="1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</a:t>
            </a:r>
            <a:r>
              <a:rPr lang="zh-CN" altLang="en-US" sz="2000" b="1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智能编排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 descr="微信截图_201909231713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44145"/>
            <a:ext cx="1443355" cy="2703195"/>
          </a:xfrm>
          <a:prstGeom prst="rect">
            <a:avLst/>
          </a:prstGeom>
        </p:spPr>
      </p:pic>
      <p:pic>
        <p:nvPicPr>
          <p:cNvPr id="7" name="图片 6" descr="微信截图_201909231713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8615" y="144145"/>
            <a:ext cx="1451610" cy="2703195"/>
          </a:xfrm>
          <a:prstGeom prst="rect">
            <a:avLst/>
          </a:prstGeom>
        </p:spPr>
      </p:pic>
      <p:pic>
        <p:nvPicPr>
          <p:cNvPr id="8" name="图片 7" descr="微信截图_2019092317135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4195" y="144145"/>
            <a:ext cx="1445895" cy="2703830"/>
          </a:xfrm>
          <a:prstGeom prst="rect">
            <a:avLst/>
          </a:prstGeom>
        </p:spPr>
      </p:pic>
      <p:pic>
        <p:nvPicPr>
          <p:cNvPr id="9" name="图片 8" descr="微信截图_2019092317140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40" y="2931160"/>
            <a:ext cx="1435735" cy="2682875"/>
          </a:xfrm>
          <a:prstGeom prst="rect">
            <a:avLst/>
          </a:prstGeom>
        </p:spPr>
      </p:pic>
      <p:pic>
        <p:nvPicPr>
          <p:cNvPr id="10" name="图片 9" descr="微信截图_201909231714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835" y="2945130"/>
            <a:ext cx="1473835" cy="268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914400" y="2362729"/>
            <a:ext cx="7772400" cy="37475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这是一个很能干的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388620" y="561975"/>
            <a:ext cx="2754020" cy="4482583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1561356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可设置定时自动漏电自检；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可主动启动漏电自检，自检完成后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系统会自动弹出自检提示。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481236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漏电检测管理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441229" y="2974717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/>
          <p:nvPr/>
        </p:nvSpPr>
        <p:spPr>
          <a:xfrm>
            <a:off x="4572000" y="3433564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noProof="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温馨提示：</a:t>
            </a:r>
            <a:endParaRPr lang="en-US" altLang="zh-CN" sz="1600" noProof="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漏电自检非常重要，请每月至少检测一次</a:t>
            </a:r>
            <a:endParaRPr kumimoji="0" lang="en-US" altLang="zh-CN" sz="1600" b="0" i="0" u="none" strike="noStrike" kern="1200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noProof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漏电检测会有短暂的停电，执行前请确保</a:t>
            </a:r>
            <a:endParaRPr lang="en-US" altLang="zh-CN" sz="1600" noProof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各电器处于非工作状态。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400685" y="561975"/>
            <a:ext cx="2754020" cy="4482583"/>
          </a:xfrm>
          <a:prstGeom prst="rect">
            <a:avLst/>
          </a:prstGeom>
        </p:spPr>
      </p:pic>
      <p:sp>
        <p:nvSpPr>
          <p:cNvPr id="4" name="副标题 2"/>
          <p:cNvSpPr txBox="1"/>
          <p:nvPr/>
        </p:nvSpPr>
        <p:spPr>
          <a:xfrm>
            <a:off x="4512057" y="481236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漏电检测管理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53294" y="2974717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D:\Mantun\项目与方案\其它资料素材\手机个人版APP截图\IMG_8934.PNG"/>
          <p:cNvPicPr>
            <a:picLocks noChangeAspect="1" noChangeArrowheads="1"/>
          </p:cNvPicPr>
          <p:nvPr/>
        </p:nvPicPr>
        <p:blipFill>
          <a:blip r:embed="rId3" cstate="print"/>
          <a:srcRect t="4302"/>
          <a:stretch>
            <a:fillRect/>
          </a:stretch>
        </p:blipFill>
        <p:spPr bwMode="auto">
          <a:xfrm>
            <a:off x="387350" y="561975"/>
            <a:ext cx="2767965" cy="4680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" grpId="0"/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471170" y="561975"/>
            <a:ext cx="2736215" cy="47078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459105" y="561975"/>
            <a:ext cx="2736215" cy="4707890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2425452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可查看以往各类用电报警信息记录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1345332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安全用电信息记录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8291" y="3145532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D:\Mantun\项目与方案\其它资料素材\手机个人版APP截图\IMG_9797.PNG"/>
          <p:cNvPicPr>
            <a:picLocks noChangeAspect="1" noChangeArrowheads="1"/>
          </p:cNvPicPr>
          <p:nvPr/>
        </p:nvPicPr>
        <p:blipFill>
          <a:blip r:embed="rId3" cstate="print"/>
          <a:srcRect t="3058"/>
          <a:stretch>
            <a:fillRect/>
          </a:stretch>
        </p:blipFill>
        <p:spPr bwMode="auto">
          <a:xfrm>
            <a:off x="459155" y="562134"/>
            <a:ext cx="2736304" cy="4708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984250" y="519430"/>
            <a:ext cx="2736215" cy="4676775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2137420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可自动关联并启动第三方视频监控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目前暂支持以下主流品牌：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海康威视摄像机</a:t>
            </a:r>
            <a:endParaRPr lang="en-US" altLang="zh-CN" sz="16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360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智能摄像机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小蚁智能摄像机</a:t>
            </a:r>
            <a:endParaRPr lang="en-US" altLang="zh-CN" sz="16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智能云摄像机</a:t>
            </a:r>
            <a:endParaRPr lang="en-US" altLang="zh-CN" sz="16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大华摄像机</a:t>
            </a:r>
            <a:endParaRPr lang="en-US" altLang="zh-CN" sz="16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1057300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视频监控查看（扩展功能）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0984" y="4113004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984250" y="519430"/>
            <a:ext cx="2736215" cy="4676775"/>
          </a:xfrm>
          <a:prstGeom prst="rect">
            <a:avLst/>
          </a:prstGeom>
        </p:spPr>
      </p:pic>
      <p:sp>
        <p:nvSpPr>
          <p:cNvPr id="6" name="副标题 2"/>
          <p:cNvSpPr txBox="1"/>
          <p:nvPr/>
        </p:nvSpPr>
        <p:spPr>
          <a:xfrm>
            <a:off x="4500245" y="1057275"/>
            <a:ext cx="3650615" cy="431800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智慧面板（现仅支持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L10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28239" y="4100939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rcRect l="648" t="3927" r="1530" b="6859"/>
          <a:stretch>
            <a:fillRect/>
          </a:stretch>
        </p:blipFill>
        <p:spPr>
          <a:xfrm>
            <a:off x="984250" y="518795"/>
            <a:ext cx="2736215" cy="4676775"/>
          </a:xfrm>
          <a:prstGeom prst="rect">
            <a:avLst/>
          </a:prstGeom>
        </p:spPr>
      </p:pic>
      <p:sp>
        <p:nvSpPr>
          <p:cNvPr id="4" name="副标题 2"/>
          <p:cNvSpPr txBox="1"/>
          <p:nvPr/>
        </p:nvSpPr>
        <p:spPr>
          <a:xfrm>
            <a:off x="4337050" y="2049145"/>
            <a:ext cx="4176395" cy="1818640"/>
          </a:xfrm>
          <a:prstGeom prst="rect">
            <a:avLst/>
          </a:prstGeom>
        </p:spPr>
        <p:txBody>
          <a:bodyPr/>
          <a:lstStyle/>
          <a:p>
            <a:pPr marL="411480" lvl="0" indent="-342900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charset="0"/>
              <a:buChar char="Ø"/>
              <a:defRPr/>
            </a:pP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显示液晶面板的当前状态</a:t>
            </a:r>
          </a:p>
          <a:p>
            <a:pPr marL="411480" lvl="0" indent="-342900" fontAlgn="auto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charset="0"/>
              <a:buChar char="Ø"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控制面板的升降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rcRect l="657" t="3339" b="5725"/>
          <a:stretch>
            <a:fillRect/>
          </a:stretch>
        </p:blipFill>
        <p:spPr>
          <a:xfrm>
            <a:off x="941070" y="561975"/>
            <a:ext cx="2736215" cy="4707255"/>
          </a:xfrm>
          <a:prstGeom prst="rect">
            <a:avLst/>
          </a:prstGeom>
        </p:spPr>
      </p:pic>
      <p:sp>
        <p:nvSpPr>
          <p:cNvPr id="36" name="副标题 2"/>
          <p:cNvSpPr txBox="1"/>
          <p:nvPr/>
        </p:nvSpPr>
        <p:spPr>
          <a:xfrm>
            <a:off x="4572000" y="2425452"/>
            <a:ext cx="4176464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可设置线路中电器的功率，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从而系统自动识别线路电器的运行状态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499992" y="1345332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电器运行管理</a:t>
            </a:r>
            <a:endParaRPr lang="en-US" altLang="zh-CN" sz="2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833901" y="4152756"/>
            <a:ext cx="648072" cy="760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D:\Mantun\项目与方案\其它资料素材\手机个人版APP截图\IMG_9795.PNG"/>
          <p:cNvPicPr>
            <a:picLocks noChangeAspect="1" noChangeArrowheads="1"/>
          </p:cNvPicPr>
          <p:nvPr/>
        </p:nvPicPr>
        <p:blipFill>
          <a:blip r:embed="rId3" cstate="print"/>
          <a:srcRect t="3077"/>
          <a:stretch>
            <a:fillRect/>
          </a:stretch>
        </p:blipFill>
        <p:spPr bwMode="auto">
          <a:xfrm>
            <a:off x="941070" y="504190"/>
            <a:ext cx="2736215" cy="4765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2"/>
          <p:cNvSpPr txBox="1"/>
          <p:nvPr/>
        </p:nvSpPr>
        <p:spPr>
          <a:xfrm>
            <a:off x="4283968" y="1993404"/>
            <a:ext cx="4536504" cy="2448272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返回主界面；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电箱安装指导：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提供智能电箱安装接线示意图；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本软件基本操作示意；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手势密码：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本软件开启手势密码设置；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常见问题的检查与排除；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版本号：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本软件当前版本信息。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Picture 2" descr="D:\Mantun\项目与方案\其它资料素材\手机个人版APP截图\IMG_9484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600" y="562011"/>
            <a:ext cx="2736304" cy="4677369"/>
          </a:xfrm>
          <a:prstGeom prst="rect">
            <a:avLst/>
          </a:prstGeom>
          <a:noFill/>
        </p:spPr>
      </p:pic>
      <p:sp>
        <p:nvSpPr>
          <p:cNvPr id="6" name="副标题 2"/>
          <p:cNvSpPr txBox="1"/>
          <p:nvPr/>
        </p:nvSpPr>
        <p:spPr>
          <a:xfrm>
            <a:off x="4283968" y="985292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系统菜单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79284" y="583980"/>
            <a:ext cx="432048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\Mantun\宣传资料\0 常用\微信截图_20190923172315.png微信截图_2019092317231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71550" y="546735"/>
            <a:ext cx="273558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2"/>
          <p:cNvSpPr txBox="1"/>
          <p:nvPr/>
        </p:nvSpPr>
        <p:spPr>
          <a:xfrm>
            <a:off x="4283968" y="1698764"/>
            <a:ext cx="4536504" cy="2448272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点击登陆用户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后，进入个人资料详情页；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二维码名片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可生成一个二维码图片；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sz="16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打开电博士</a:t>
            </a:r>
            <a:r>
              <a:rPr lang="en-US" altLang="zh-CN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后，在添加电箱页面中，</a:t>
            </a: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1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        扫描工具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扫描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用户的二维码后，可自动复制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用户的</a:t>
            </a:r>
          </a:p>
          <a:p>
            <a:pPr marL="411480" lvl="0" indent="-3429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所有已添加设备信息。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Picture 2" descr="D:\Mantun\宣传资料\0 常用\微信截图_20190923172315.png微信截图_201909231723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019" y="534071"/>
            <a:ext cx="2218055" cy="4677369"/>
          </a:xfrm>
          <a:prstGeom prst="rect">
            <a:avLst/>
          </a:prstGeom>
          <a:noFill/>
        </p:spPr>
      </p:pic>
      <p:sp>
        <p:nvSpPr>
          <p:cNvPr id="6" name="副标题 2"/>
          <p:cNvSpPr txBox="1"/>
          <p:nvPr/>
        </p:nvSpPr>
        <p:spPr>
          <a:xfrm>
            <a:off x="4283968" y="985292"/>
            <a:ext cx="3168352" cy="43204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用户之间的电箱设备复制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86790" y="1489710"/>
            <a:ext cx="1322070" cy="5619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:\Mantun\宣传资料\0 常用\微信截图_20190923172348.png微信截图_2019092317234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23925" y="534035"/>
            <a:ext cx="2313305" cy="4708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1480" y="3945255"/>
            <a:ext cx="335280" cy="281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2771800" y="4210934"/>
            <a:ext cx="3600400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noProof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www.mantunsci.com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LOGO-金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561356"/>
            <a:ext cx="3744416" cy="2106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914400" y="2362200"/>
            <a:ext cx="7772400" cy="375287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你可以通过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掌控一切！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1371600" y="2857500"/>
            <a:ext cx="4928592" cy="375287"/>
          </a:xfrm>
          <a:prstGeom prst="rect">
            <a:avLst/>
          </a:prstGeom>
        </p:spPr>
        <p:txBody>
          <a:bodyPr/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anose="05000000000000000000"/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当然是电，还有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914400" y="2362729"/>
            <a:ext cx="7772400" cy="37475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先了解一下，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可以控制谁？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755576" y="2209428"/>
            <a:ext cx="7772400" cy="374758"/>
          </a:xfrm>
          <a:prstGeom prst="rect">
            <a:avLst/>
          </a:prstGeom>
        </p:spPr>
        <p:txBody>
          <a:bodyPr/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 panose="0500000000000000000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我们可以通过多种方式得到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 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755576" y="2209428"/>
            <a:ext cx="7772400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可以访问中国曼顿科技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官网获取支持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www.mantunsci.com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971600" y="1489348"/>
            <a:ext cx="7772400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</a:t>
            </a:r>
            <a:r>
              <a:rPr lang="en-US" altLang="zh-CN" sz="2000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ndroid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系统应用市场，搜索“电博士”并安装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23928" y="2713484"/>
            <a:ext cx="1128573" cy="1377444"/>
            <a:chOff x="3923928" y="2713484"/>
            <a:chExt cx="1128573" cy="1377444"/>
          </a:xfrm>
        </p:grpSpPr>
        <p:pic>
          <p:nvPicPr>
            <p:cNvPr id="1026" name="Picture 2" descr="C:\Users\Administrator\Pictures\无标题-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3928" y="2713484"/>
              <a:ext cx="1128573" cy="1003176"/>
            </a:xfrm>
            <a:prstGeom prst="rect">
              <a:avLst/>
            </a:prstGeom>
            <a:noFill/>
          </p:spPr>
        </p:pic>
        <p:sp>
          <p:nvSpPr>
            <p:cNvPr id="4" name="矩形 3"/>
            <p:cNvSpPr/>
            <p:nvPr/>
          </p:nvSpPr>
          <p:spPr>
            <a:xfrm>
              <a:off x="4067944" y="372159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电博士</a:t>
              </a:r>
              <a:endParaRPr lang="zh-CN" altLang="en-US" dirty="0"/>
            </a:p>
          </p:txBody>
        </p:sp>
      </p:grpSp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755576" y="1417340"/>
            <a:ext cx="7772400" cy="374758"/>
          </a:xfrm>
          <a:prstGeom prst="rect">
            <a:avLst/>
          </a:prstGeom>
        </p:spPr>
        <p:txBody>
          <a:bodyPr/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亦可通过扫描本操作指南中提供的二维码进行安装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50" name="Picture 2" descr="C:\Users\Administrator\Pictures\timg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7500"/>
            <a:ext cx="984579" cy="973163"/>
          </a:xfrm>
          <a:prstGeom prst="rect">
            <a:avLst/>
          </a:prstGeom>
          <a:noFill/>
        </p:spPr>
      </p:pic>
      <p:pic>
        <p:nvPicPr>
          <p:cNvPr id="2051" name="Picture 3" descr="C:\Users\Administrator\Pictures\g副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785492"/>
            <a:ext cx="991503" cy="1002234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410" y="2641600"/>
            <a:ext cx="1419860" cy="14198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6025" y="2641600"/>
            <a:ext cx="1424305" cy="1420495"/>
          </a:xfrm>
          <a:prstGeom prst="rect">
            <a:avLst/>
          </a:prstGeom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</TotalTime>
  <Words>1188</Words>
  <Application>Microsoft Office PowerPoint</Application>
  <PresentationFormat>全屏显示(16:10)</PresentationFormat>
  <Paragraphs>169</Paragraphs>
  <Slides>37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穿越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dell</cp:lastModifiedBy>
  <cp:revision>151</cp:revision>
  <dcterms:created xsi:type="dcterms:W3CDTF">2017-02-16T06:52:00Z</dcterms:created>
  <dcterms:modified xsi:type="dcterms:W3CDTF">2019-09-25T08:45:45Z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